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9" r:id="rId12"/>
    <p:sldId id="267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9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5" r:id="rId35"/>
    <p:sldId id="291" r:id="rId36"/>
    <p:sldId id="292" r:id="rId37"/>
    <p:sldId id="296" r:id="rId38"/>
    <p:sldId id="293" r:id="rId39"/>
    <p:sldId id="297" r:id="rId40"/>
    <p:sldId id="294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0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02218-4B6A-41DF-B801-7A1D2CDC21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25129-78B0-4022-8DFE-FC9BEEDC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5129-78B0-4022-8DFE-FC9BEEDC7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25129-78B0-4022-8DFE-FC9BEEDC77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F79-C582-4476-BCA8-97E7D75C4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58092-2D5A-4987-857D-A60FBEFA3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8E930-80A0-4ED4-8CCA-84A52DF1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447A-F472-4E5D-A558-571FC222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300-ED36-4E8B-B369-6B5327DF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BEAF-826F-4D6D-8BE7-230DB9FB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42341-BB9E-4E8C-8119-50C1CA67B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F9AD-C6E8-48A7-92C6-08B501A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DF517-5B4C-4860-AE3C-216B07B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90DE-957D-4E24-BC25-683C5C31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44856-CF78-4D5D-A845-1854947B4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0B3A6-D5EE-4E31-BDD1-F7FCDBED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5838-B4ED-4831-B465-7D575286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6F10-A785-4B85-A702-4AA86DEC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4E51-97C1-4C62-A7C2-3235E969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479F-CD7B-492F-A6F1-9AB0F407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91BD-EA31-447A-9A6E-26F93E87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A5D91-7AE7-46CD-9247-4B21A611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35FB-9E41-4306-90CC-EBA4B208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1D86-2AE5-48CA-B783-50B84284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E4BF-EF9C-42D9-BFF6-AB5263FA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AFC86-3A5D-4C87-8640-6C451E41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02D15-5B1B-4CC1-9242-DFD10EF8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6733-0ACA-44BB-8808-7AF3747D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C4A7-C892-4918-ADDE-F662B464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1AB4-63B6-44E5-A463-1A452799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2549-7A08-49FD-80DB-90D4D1324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4524-F538-46BB-93E0-24AEB705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A1E4-07E0-4018-93C0-CBBE4C72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9D2B0-7D93-4DD3-874C-D4BECA81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1B8E2-2C2F-469F-BE21-A3C49E02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01D7-0DAC-42E0-9F42-41B87389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AC3C8-B637-48AC-A236-BBCC6BADF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ACFED-AD9D-4849-A8D0-0C05B59CB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72165-76AA-477F-B4AB-84B50B231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BBE47-3B51-4B70-ADC9-76BDCCE44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1D016-9B52-4619-8A98-080C59FF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8382E-111E-4ED0-8649-0E59F038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02F1A-653C-4D15-B5FC-14C930E3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7C66-0008-46CC-A7E0-8D3A48B9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99957-C69D-49E2-AEE3-F6177B4A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2A000-EA03-41E9-AE4B-0509A563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19B53-A82F-4243-9A1F-0C17F409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141B0-55CA-4DCE-9C53-69083C1D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F8EBF-6C1B-4F93-8605-302B17E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19B2-0673-44B6-ACAF-215CC59A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CB71-5101-4F49-AD12-86F98283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BC82-1836-484B-BBBA-CDAEB175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A6ACD-9F6F-46CF-B0E9-17D9CE729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B3773-90E4-4B0A-BEA6-CF3D66C8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7BD3F-C978-44FB-ADA2-B523F5B2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FB6C9-8333-4AE8-B5D3-F7DD2A79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6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8E28-C77F-449D-BBEB-FF1315C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B83E7-AF6C-4350-BD36-6B518F74E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4842-EF4A-4C8F-861C-5F2934AC5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46CB7-7A50-464E-A1F4-A8E50F24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1F60A-644F-4DBB-8C33-1E99D69C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6C3F-ED18-4FBE-BBFA-0082FE95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9A85B-F478-424C-8DF2-D34C87D0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0104-A822-43D4-8302-DDA3604B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401A6-916E-4218-8799-BBDB7A10A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88CC7-8D31-4BB3-AD92-A85D6C711F3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A6FF-88DB-411A-B4D8-205D8CB04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BCAA-B077-4D9C-9F45-679474E07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2451C63C-6404-4AFB-9DF6-79E8DE2DE71D}"/>
              </a:ext>
            </a:extLst>
          </p:cNvPr>
          <p:cNvSpPr txBox="1">
            <a:spLocks noGrp="1"/>
          </p:cNvSpPr>
          <p:nvPr/>
        </p:nvSpPr>
        <p:spPr>
          <a:xfrm>
            <a:off x="697319" y="314645"/>
            <a:ext cx="10997609" cy="166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2F5496"/>
              </a:buClr>
              <a:buSzPts val="4000"/>
            </a:pPr>
            <a:r>
              <a:rPr lang="en-US" sz="4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Migrating to  DPC++ </a:t>
            </a:r>
            <a:endParaRPr sz="4000" b="1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8B01ACB8-A144-4E65-AC3F-F46D206CB059}"/>
              </a:ext>
            </a:extLst>
          </p:cNvPr>
          <p:cNvSpPr txBox="1">
            <a:spLocks noGrp="1"/>
          </p:cNvSpPr>
          <p:nvPr/>
        </p:nvSpPr>
        <p:spPr>
          <a:xfrm>
            <a:off x="784455" y="1744274"/>
            <a:ext cx="10715847" cy="391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Presenters: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Najmeh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Nazari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July 2020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EEC 286: Digital Systems Testing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1DDDBD2E-61CB-4398-B4F9-5ACC267B2825}"/>
              </a:ext>
            </a:extLst>
          </p:cNvPr>
          <p:cNvSpPr txBox="1">
            <a:spLocks noGrp="1"/>
          </p:cNvSpPr>
          <p:nvPr/>
        </p:nvSpPr>
        <p:spPr>
          <a:xfrm>
            <a:off x="8757102" y="62749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09ED1BA2-D561-47F8-9122-DD8E32F039AA}"/>
              </a:ext>
            </a:extLst>
          </p:cNvPr>
          <p:cNvSpPr/>
          <p:nvPr/>
        </p:nvSpPr>
        <p:spPr>
          <a:xfrm>
            <a:off x="597169" y="217456"/>
            <a:ext cx="11090400" cy="1855800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3;p1" descr="A close up of a sign&#10;&#10;Description automatically generated">
            <a:extLst>
              <a:ext uri="{FF2B5EF4-FFF2-40B4-BE49-F238E27FC236}">
                <a16:creationId xmlns:a16="http://schemas.microsoft.com/office/drawing/2014/main" id="{B250F4FE-2507-4655-B6B7-50E8785F3A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072" y="5105549"/>
            <a:ext cx="1577778" cy="153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88CCD0F-C120-40E3-B09F-76B5931F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02" y="5062347"/>
            <a:ext cx="1577778" cy="15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CPU VS </a:t>
            </a: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CPU+Devices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single application may use multiple accelerators, but with specific purposes for each.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In Figure : an application may use different algorithms that may be designed to perform on a particular type of accelerator if present.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07" y="3776702"/>
            <a:ext cx="5185874" cy="29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Where 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Code Executes?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Choosing a device on which to execute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Queues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Execution Model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Device dispatch and memory copy mechanisms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1459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Where Code Executes?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0070C0"/>
                </a:solidFill>
              </a:rPr>
              <a:t>DPC++ applications 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0070C0"/>
                </a:solidFill>
              </a:rPr>
              <a:t>C++ host code which is executed by the CPU(s) 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solidFill>
                  <a:srgbClr val="0070C0"/>
                </a:solidFill>
              </a:rPr>
              <a:t>Host code is the backbone of the application in that it defines and controls the execution of compute on available devices. 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solidFill>
                  <a:srgbClr val="0070C0"/>
                </a:solidFill>
              </a:rPr>
              <a:t>The host code orchestrates data movement and compute offload to devices, but can also perform compute-intensive work itself. 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0070C0"/>
                </a:solidFill>
              </a:rPr>
              <a:t>Devices correspond to accelerators or processors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solidFill>
                  <a:srgbClr val="0070C0"/>
                </a:solidFill>
              </a:rPr>
              <a:t>Conceptually independent from the CPU that is executing host code.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solidFill>
                  <a:srgbClr val="0070C0"/>
                </a:solidFill>
              </a:rPr>
              <a:t>Run device code. 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/>
          <p:cNvSpPr txBox="1"/>
          <p:nvPr/>
        </p:nvSpPr>
        <p:spPr>
          <a:xfrm>
            <a:off x="2375877" y="5838092"/>
            <a:ext cx="80576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Device code executes asynchronously from the host code, unless the developer explicitly ties the two together.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6723" cy="1325563"/>
          </a:xfrm>
        </p:spPr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Choosing a device on which to 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7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3000" dirty="0">
                <a:solidFill>
                  <a:srgbClr val="0070C0"/>
                </a:solidFill>
              </a:rPr>
              <a:t>To explore the mechanisms that control where device code executes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Running device code “somewhere”, with the developer not caring which device it ends up being.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Explicitly running device code on the host device, which is typical used for debugging.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Dispatching device code to another accelerator device.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Dispatching device code to a heterogeneous set of devices.</a:t>
            </a:r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>
                <a:solidFill>
                  <a:srgbClr val="0070C0"/>
                </a:solidFill>
              </a:rPr>
              <a:t>Selecting specific devices from a more general class of devices, such as a specific type of FPGA from a collection of available FPGA devices.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6769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The mechanism through which host code submits work to a device for future execution.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A </a:t>
            </a:r>
            <a:r>
              <a:rPr lang="en-US" sz="2200" dirty="0" err="1">
                <a:solidFill>
                  <a:srgbClr val="0070C0"/>
                </a:solidFill>
              </a:rPr>
              <a:t>sycl</a:t>
            </a:r>
            <a:r>
              <a:rPr lang="en-US" sz="2200" dirty="0">
                <a:solidFill>
                  <a:srgbClr val="0070C0"/>
                </a:solidFill>
              </a:rPr>
              <a:t>::queue is an abstraction to which work is submitted for execution on a single device.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A </a:t>
            </a:r>
            <a:r>
              <a:rPr lang="en-US" sz="2200" dirty="0" err="1">
                <a:solidFill>
                  <a:srgbClr val="0070C0"/>
                </a:solidFill>
              </a:rPr>
              <a:t>sycl</a:t>
            </a:r>
            <a:r>
              <a:rPr lang="en-US" sz="2200" dirty="0">
                <a:solidFill>
                  <a:srgbClr val="0070C0"/>
                </a:solidFill>
              </a:rPr>
              <a:t>::queue is bound to a single </a:t>
            </a:r>
            <a:r>
              <a:rPr lang="en-US" sz="2200" dirty="0" err="1">
                <a:solidFill>
                  <a:srgbClr val="0070C0"/>
                </a:solidFill>
              </a:rPr>
              <a:t>sycl</a:t>
            </a:r>
            <a:r>
              <a:rPr lang="en-US" sz="2200" dirty="0">
                <a:solidFill>
                  <a:srgbClr val="0070C0"/>
                </a:solidFill>
              </a:rPr>
              <a:t>::device, and that binding occurs on construction of the queue.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89" y="4063817"/>
            <a:ext cx="3626179" cy="2725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5863"/>
            <a:ext cx="3599915" cy="9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Device Selector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999"/>
            <a:ext cx="10515600" cy="4351338"/>
          </a:xfrm>
        </p:spPr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Enables the runtime selection of a particular device to execute kernels based upon user-provided heuristics.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Selection of the device is achieved through a device selector abstraction and associated </a:t>
            </a:r>
            <a:r>
              <a:rPr lang="en-US" sz="2200" dirty="0" err="1">
                <a:solidFill>
                  <a:srgbClr val="0070C0"/>
                </a:solidFill>
              </a:rPr>
              <a:t>sycl</a:t>
            </a:r>
            <a:r>
              <a:rPr lang="en-US" sz="2200" dirty="0">
                <a:solidFill>
                  <a:srgbClr val="0070C0"/>
                </a:solidFill>
              </a:rPr>
              <a:t>::</a:t>
            </a:r>
            <a:r>
              <a:rPr lang="en-US" sz="2200" dirty="0" err="1">
                <a:solidFill>
                  <a:srgbClr val="0070C0"/>
                </a:solidFill>
              </a:rPr>
              <a:t>device_selector</a:t>
            </a:r>
            <a:r>
              <a:rPr lang="en-US" sz="2200" dirty="0">
                <a:solidFill>
                  <a:srgbClr val="0070C0"/>
                </a:solidFill>
              </a:rPr>
              <a:t> class.</a:t>
            </a:r>
          </a:p>
          <a:p>
            <a:pPr marL="228600" lvl="2">
              <a:spcBef>
                <a:spcPts val="1000"/>
              </a:spcBef>
            </a:pP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3435" y="3054622"/>
            <a:ext cx="4425550" cy="296166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1585" y="6205415"/>
            <a:ext cx="4197943" cy="522449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4760651" y="6379180"/>
            <a:ext cx="470005" cy="3162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30656" y="6264540"/>
            <a:ext cx="69291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One additional selector is shipped as part of DPC++ (not available in SYCL), and is available by including the header “CL/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sycl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/intel/fpga_extensions.hpp”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56" y="3054621"/>
            <a:ext cx="6324845" cy="32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794"/>
            <a:ext cx="10515600" cy="4351338"/>
          </a:xfrm>
        </p:spPr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Device with which a queue will be bound is not specified.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The trivial queue constructor, that doesn’t take any arguments, simply chooses some available device behind the scenes.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SYCL guarantees that at least some device will be available, which might be the SYCL host device.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84769" y="3470031"/>
            <a:ext cx="5822461" cy="32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9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Multiple Queues </a:t>
            </a:r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1" y="1825624"/>
            <a:ext cx="6830520" cy="44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3348"/>
            <a:ext cx="10515600" cy="4351338"/>
          </a:xfrm>
        </p:spPr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A fundamental concept in the DPC++ execution model is a graph of nodes (Directed Acyclic Graph (DAG)). 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Each node in this graph contains an action to be performed on a device.</a:t>
            </a:r>
          </a:p>
          <a:p>
            <a:pPr marL="1143000" lvl="4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The nodes have dependency edges defining when it is legal for a node’s work to begin execution. </a:t>
            </a:r>
          </a:p>
          <a:p>
            <a:pPr marL="1600200" lvl="5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The dependency edges are most commonly generated automatically from data dependencies.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02215" y="4026242"/>
            <a:ext cx="3982427" cy="28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1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92" y="357309"/>
            <a:ext cx="1186961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Device dispatch and memory copy mechanisms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096" y="1552086"/>
            <a:ext cx="10515600" cy="4351338"/>
          </a:xfrm>
        </p:spPr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A command group can be submitted to a queue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The queue defines the device on which the work is to be performed. </a:t>
            </a:r>
          </a:p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Within the command group, there are two categories of code</a:t>
            </a:r>
          </a:p>
          <a:p>
            <a:pPr marL="914400" lvl="3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At most one call to a handler class method that                                                                   either dispatches work to be performed on the                                                                        device (device code forming a kernel), or that                                                         performs a manual data movement command                                                              such as copy</a:t>
            </a:r>
          </a:p>
          <a:p>
            <a:pPr marL="914400" lvl="3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Host code that typically sets up dependencies                                                                  defining when it is safe for the SYCL runtime to                                                             start execution of the work defined in (1)</a:t>
            </a:r>
          </a:p>
          <a:p>
            <a:pPr marL="685800" lvl="3">
              <a:spcBef>
                <a:spcPts val="1000"/>
              </a:spcBef>
            </a:pPr>
            <a:endParaRPr lang="en-US" sz="22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390770" y="1414585"/>
            <a:ext cx="11358684" cy="1923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Picture 8"/>
          <p:cNvPicPr/>
          <p:nvPr/>
        </p:nvPicPr>
        <p:blipFill rotWithShape="1">
          <a:blip r:embed="rId2"/>
          <a:srcRect b="1807"/>
          <a:stretch/>
        </p:blipFill>
        <p:spPr bwMode="auto">
          <a:xfrm>
            <a:off x="7315200" y="2859206"/>
            <a:ext cx="4807698" cy="3887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879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1163300" cy="513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Data-Parallel Programming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Heterogeneous Systems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Model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Code Executes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Choosing a device on which to execute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 Model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dispatch and memory copy mechanisms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Buffers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the Uses of Data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Expressing Parallelism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Parallelism within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Basic Data Parallel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ND-Range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Hierarchical Data Parallel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Choosing a kernel form</a:t>
            </a:r>
          </a:p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6419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570831"/>
            <a:ext cx="10515600" cy="4351338"/>
          </a:xfrm>
        </p:spPr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Only a single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handler method may be called within a command group</a:t>
            </a:r>
          </a:p>
          <a:p>
            <a:pPr marL="685800" lvl="3">
              <a:spcBef>
                <a:spcPts val="1000"/>
              </a:spcBef>
            </a:pPr>
            <a:r>
              <a:rPr lang="en-US" sz="2200" dirty="0">
                <a:solidFill>
                  <a:srgbClr val="0070C0"/>
                </a:solidFill>
              </a:rPr>
              <a:t>command group can be submitted to a queue per submit call.</a:t>
            </a:r>
          </a:p>
          <a:p>
            <a:pPr marL="685800" lvl="3">
              <a:spcBef>
                <a:spcPts val="1000"/>
              </a:spcBef>
            </a:pPr>
            <a:endParaRPr lang="en-US" sz="2200" dirty="0">
              <a:solidFill>
                <a:srgbClr val="0070C0"/>
              </a:solidFill>
            </a:endParaRPr>
          </a:p>
          <a:p>
            <a:pPr marL="457200" lvl="3" indent="0">
              <a:spcBef>
                <a:spcPts val="1000"/>
              </a:spcBef>
              <a:buNone/>
            </a:pPr>
            <a:r>
              <a:rPr lang="en-US" sz="2200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86375" y="2909887"/>
            <a:ext cx="6581775" cy="394811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029701" y="1835519"/>
            <a:ext cx="2290762" cy="1001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450" y="3604787"/>
            <a:ext cx="47339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The code passed as the final argument to the </a:t>
            </a:r>
            <a:r>
              <a:rPr lang="en-US" sz="2200" dirty="0" err="1">
                <a:solidFill>
                  <a:srgbClr val="0070C0"/>
                </a:solidFill>
              </a:rPr>
              <a:t>parallel_for</a:t>
            </a:r>
            <a:r>
              <a:rPr lang="en-US" sz="2200" dirty="0">
                <a:solidFill>
                  <a:srgbClr val="0070C0"/>
                </a:solidFill>
              </a:rPr>
              <a:t> member of the </a:t>
            </a:r>
            <a:r>
              <a:rPr lang="en-US" sz="2200" dirty="0" err="1">
                <a:solidFill>
                  <a:srgbClr val="0070C0"/>
                </a:solidFill>
              </a:rPr>
              <a:t>sycl</a:t>
            </a:r>
            <a:r>
              <a:rPr lang="en-US" sz="2200" dirty="0">
                <a:solidFill>
                  <a:srgbClr val="0070C0"/>
                </a:solidFill>
              </a:rPr>
              <a:t>::handler class, defined as a lambda, is the device code to be executed on a device. The </a:t>
            </a:r>
            <a:r>
              <a:rPr lang="en-US" sz="2200" dirty="0" err="1">
                <a:solidFill>
                  <a:srgbClr val="0070C0"/>
                </a:solidFill>
              </a:rPr>
              <a:t>parallel_for</a:t>
            </a:r>
            <a:r>
              <a:rPr lang="en-US" sz="2200" dirty="0">
                <a:solidFill>
                  <a:srgbClr val="0070C0"/>
                </a:solidFill>
              </a:rPr>
              <a:t> in this case is the critical construct that is used to distinguish device code from host code.</a:t>
            </a:r>
          </a:p>
        </p:txBody>
      </p:sp>
    </p:spTree>
    <p:extLst>
      <p:ext uri="{BB962C8B-B14F-4D97-AF65-F5344CB8AC3E}">
        <p14:creationId xmlns:p14="http://schemas.microsoft.com/office/powerpoint/2010/main" val="427239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Buffers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Ordering the Uses of Data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8632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lnSpc>
                <a:spcPct val="100000"/>
              </a:lnSpc>
              <a:spcBef>
                <a:spcPts val="1000"/>
              </a:spcBef>
            </a:pPr>
            <a:r>
              <a:rPr lang="en-US" sz="2600" dirty="0">
                <a:solidFill>
                  <a:srgbClr val="0070C0"/>
                </a:solidFill>
              </a:rPr>
              <a:t>One of the most important aspects of data parallel computations is how they access data. 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Accelerator devices often have their own attached memories that cannot be directly accessed from the host. </a:t>
            </a:r>
          </a:p>
          <a:p>
            <a:pPr marL="228600" lvl="2">
              <a:lnSpc>
                <a:spcPct val="100000"/>
              </a:lnSpc>
              <a:spcBef>
                <a:spcPts val="1000"/>
              </a:spcBef>
            </a:pPr>
            <a:r>
              <a:rPr lang="en-US" sz="2600" dirty="0">
                <a:solidFill>
                  <a:srgbClr val="0070C0"/>
                </a:solidFill>
              </a:rPr>
              <a:t>For data management introduce: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Unified Shared Memory </a:t>
            </a:r>
          </a:p>
          <a:p>
            <a:pPr marL="685800" lvl="3">
              <a:lnSpc>
                <a:spcPct val="10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070C0"/>
                </a:solidFill>
              </a:rPr>
              <a:t>Buffer abstractions</a:t>
            </a:r>
          </a:p>
          <a:p>
            <a:pPr marL="228600" lvl="2">
              <a:lnSpc>
                <a:spcPct val="100000"/>
              </a:lnSpc>
              <a:spcBef>
                <a:spcPts val="1000"/>
              </a:spcBef>
            </a:pPr>
            <a:r>
              <a:rPr lang="en-US" sz="2600" dirty="0">
                <a:solidFill>
                  <a:srgbClr val="0070C0"/>
                </a:solidFill>
              </a:rPr>
              <a:t>local accesses: accesses to a directly attached memory to an accelerator as</a:t>
            </a:r>
          </a:p>
          <a:p>
            <a:pPr marL="228600" lvl="2">
              <a:lnSpc>
                <a:spcPct val="100000"/>
              </a:lnSpc>
              <a:spcBef>
                <a:spcPts val="1000"/>
              </a:spcBef>
            </a:pPr>
            <a:r>
              <a:rPr lang="en-US" sz="2600" dirty="0">
                <a:solidFill>
                  <a:srgbClr val="0070C0"/>
                </a:solidFill>
              </a:rPr>
              <a:t>Remote accesses: Accesses to another device’s memory 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16930" y="3643472"/>
            <a:ext cx="2769870" cy="12706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83980" y="3748247"/>
            <a:ext cx="2769870" cy="12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0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Managing Multiple Memories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Explicitly by the programmer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After the kernel computes new results, the programmer must also copy these results back to the CPU before the host program can use that data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Implicitly by the runtime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The parallel runtime is responsible for ensuring that data is transferred to the appropriate memory before it is used.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4417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Managing Memories in DPC++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Unified Shared Memory (USM)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pointer-based approach that should be familiar to C/C++ programmers</a:t>
            </a:r>
          </a:p>
          <a:p>
            <a:r>
              <a:rPr lang="en-US" dirty="0">
                <a:solidFill>
                  <a:srgbClr val="0070C0"/>
                </a:solidFill>
              </a:rPr>
              <a:t>Buffers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Describe one-, two-, or three-dimensional arrays.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Buffers provide an abstract view of memory that can be accessed on either the host or a device.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Buffers are not directly accessed by the programmer and are instead accessed through </a:t>
            </a:r>
            <a:r>
              <a:rPr lang="en-US" dirty="0" err="1">
                <a:solidFill>
                  <a:srgbClr val="0070C0"/>
                </a:solidFill>
              </a:rPr>
              <a:t>accessor</a:t>
            </a:r>
            <a:r>
              <a:rPr lang="en-US" dirty="0">
                <a:solidFill>
                  <a:srgbClr val="0070C0"/>
                </a:solidFill>
              </a:rPr>
              <a:t> objects. </a:t>
            </a:r>
          </a:p>
          <a:p>
            <a:r>
              <a:rPr lang="en-US" dirty="0">
                <a:solidFill>
                  <a:srgbClr val="0070C0"/>
                </a:solidFill>
              </a:rPr>
              <a:t>Images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Act as a special type of buffer that provides extra functionality specific to image processing.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5885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By creating Buffers and </a:t>
            </a:r>
            <a:r>
              <a:rPr lang="en-US" dirty="0" err="1">
                <a:solidFill>
                  <a:srgbClr val="0070C0"/>
                </a:solidFill>
              </a:rPr>
              <a:t>Accessors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DPC++ ensures that the data is available to host and device without any programmer effort. </a:t>
            </a:r>
          </a:p>
          <a:p>
            <a:r>
              <a:rPr lang="en-US" dirty="0">
                <a:solidFill>
                  <a:srgbClr val="0070C0"/>
                </a:solidFill>
              </a:rPr>
              <a:t>DPC++ also allows the programmer explicit control over data movement when it is necessary to achieve best performance. </a:t>
            </a:r>
          </a:p>
          <a:p>
            <a:r>
              <a:rPr lang="en-US" dirty="0">
                <a:solidFill>
                  <a:srgbClr val="0070C0"/>
                </a:solidFill>
              </a:rPr>
              <a:t>Buffers encapsulate data in a SYCL application across both devices and host. </a:t>
            </a:r>
            <a:r>
              <a:rPr lang="en-US" dirty="0" err="1">
                <a:solidFill>
                  <a:srgbClr val="0070C0"/>
                </a:solidFill>
              </a:rPr>
              <a:t>Accessors</a:t>
            </a:r>
            <a:r>
              <a:rPr lang="en-US" dirty="0">
                <a:solidFill>
                  <a:srgbClr val="0070C0"/>
                </a:solidFill>
              </a:rPr>
              <a:t> is the mechanism to access buffer data.</a:t>
            </a:r>
          </a:p>
          <a:p>
            <a:r>
              <a:rPr lang="en-US" dirty="0">
                <a:solidFill>
                  <a:srgbClr val="0070C0"/>
                </a:solidFill>
              </a:rPr>
              <a:t>Cannot use that memory ourselves while the buffer exists</a:t>
            </a:r>
          </a:p>
          <a:p>
            <a:r>
              <a:rPr lang="en-US" dirty="0">
                <a:solidFill>
                  <a:srgbClr val="0070C0"/>
                </a:solidFill>
              </a:rPr>
              <a:t>At the end of their scope, the buffers will be destroyed and the memory returned to the user. 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3439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97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buffer&lt;Type, dims&gt; class is generic over the element type and the number of dimensions(1D, 2D, or 3D). </a:t>
            </a:r>
          </a:p>
          <a:p>
            <a:r>
              <a:rPr lang="en-US" dirty="0">
                <a:solidFill>
                  <a:srgbClr val="0070C0"/>
                </a:solidFill>
              </a:rPr>
              <a:t>Buffers may not be directly accessed by the host and device.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Create </a:t>
            </a:r>
            <a:r>
              <a:rPr lang="en-US" dirty="0" err="1">
                <a:solidFill>
                  <a:srgbClr val="0070C0"/>
                </a:solidFill>
              </a:rPr>
              <a:t>accessors</a:t>
            </a:r>
            <a:r>
              <a:rPr lang="en-US" dirty="0">
                <a:solidFill>
                  <a:srgbClr val="0070C0"/>
                </a:solidFill>
              </a:rPr>
              <a:t> in order to read and write buffers.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Access modes are defined in the </a:t>
            </a:r>
            <a:r>
              <a:rPr lang="en-US" dirty="0" err="1">
                <a:solidFill>
                  <a:srgbClr val="0070C0"/>
                </a:solidFill>
              </a:rPr>
              <a:t>sycl</a:t>
            </a:r>
            <a:r>
              <a:rPr lang="en-US" dirty="0">
                <a:solidFill>
                  <a:srgbClr val="0070C0"/>
                </a:solidFill>
              </a:rPr>
              <a:t>::access::mode </a:t>
            </a:r>
            <a:r>
              <a:rPr lang="en-US" dirty="0" err="1">
                <a:solidFill>
                  <a:srgbClr val="0070C0"/>
                </a:solidFill>
              </a:rPr>
              <a:t>enum</a:t>
            </a:r>
            <a:r>
              <a:rPr lang="en-US" dirty="0">
                <a:solidFill>
                  <a:srgbClr val="0070C0"/>
                </a:solidFill>
              </a:rPr>
              <a:t> described below: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81350" y="3705224"/>
            <a:ext cx="54387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0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841659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67350" y="214154"/>
            <a:ext cx="6337935" cy="6643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1456372" y="2751562"/>
            <a:ext cx="3173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The </a:t>
            </a:r>
            <a:r>
              <a:rPr lang="en-US" sz="2000" dirty="0" err="1">
                <a:solidFill>
                  <a:srgbClr val="0070C0"/>
                </a:solidFill>
              </a:rPr>
              <a:t>accessor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myAccessor</a:t>
            </a:r>
            <a:r>
              <a:rPr lang="en-US" sz="2000" dirty="0">
                <a:solidFill>
                  <a:srgbClr val="0070C0"/>
                </a:solidFill>
              </a:rPr>
              <a:t> is created with </a:t>
            </a:r>
            <a:r>
              <a:rPr lang="en-US" sz="2000" b="1" dirty="0">
                <a:solidFill>
                  <a:srgbClr val="0070C0"/>
                </a:solidFill>
              </a:rPr>
              <a:t>access::mode::</a:t>
            </a:r>
            <a:r>
              <a:rPr lang="en-US" sz="2000" b="1" dirty="0" err="1">
                <a:solidFill>
                  <a:srgbClr val="0070C0"/>
                </a:solidFill>
              </a:rPr>
              <a:t>read_write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This lets the runtime know that we intend to both read and write to the buffer through </a:t>
            </a:r>
            <a:r>
              <a:rPr lang="en-US" sz="2000" i="1" dirty="0" err="1">
                <a:solidFill>
                  <a:srgbClr val="0070C0"/>
                </a:solidFill>
              </a:rPr>
              <a:t>myAccessor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4268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Ordering the Uses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First, we can synchronize through the host by explicitly calling the wait() method on the event. 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Explicitly waiting on events can be very useful for debugging an application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Wait() can overly constrain the asynchronous execution of tasks since it halts all execution on the host thread.</a:t>
            </a:r>
          </a:p>
          <a:p>
            <a:r>
              <a:rPr lang="en-US" sz="3000" dirty="0">
                <a:solidFill>
                  <a:srgbClr val="0070C0"/>
                </a:solidFill>
              </a:rPr>
              <a:t>Second, we can use method named </a:t>
            </a:r>
            <a:r>
              <a:rPr lang="en-US" sz="3000" dirty="0" err="1">
                <a:solidFill>
                  <a:srgbClr val="0070C0"/>
                </a:solidFill>
              </a:rPr>
              <a:t>depends_on</a:t>
            </a:r>
            <a:r>
              <a:rPr lang="en-US" sz="3000" dirty="0">
                <a:solidFill>
                  <a:srgbClr val="0070C0"/>
                </a:solidFill>
              </a:rPr>
              <a:t>(). 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This method accepts either a single event or a vector of events and informs the runtime that the command group being submitted requires the specified events to complete before the specified task may execute. </a:t>
            </a:r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52077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 of </a:t>
            </a: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depends_on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()</a:t>
            </a:r>
            <a:b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81300" y="1532890"/>
            <a:ext cx="6090285" cy="53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1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What is Data-Parallel Programming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What are Heterogeneous Systems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Platform Model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12953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Implicit dependences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</a:rPr>
              <a:t>Implicit dependences between tasks in DPC++ are created from data dependences as shown below: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858294"/>
            <a:ext cx="6705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4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950" y="2266951"/>
            <a:ext cx="3648075" cy="380672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81725" y="219075"/>
            <a:ext cx="5406073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Expressing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Parallelism within Kernels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Basic Data Parallel Kernels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ND-Range Kernels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Hierarchical Data Parallel Kernels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Choosing a kernel form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1658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Parallelism within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72775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Kernels describe parallelism in terms of abstract concepts that an implementation (i.e. a combination of compiler and runtime) can then map to the hardware parallelism available on a particular target device.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parallel kernel is not a loop, and does not have iterations as shown below.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kernel describes a single operation, which can be instantiated many times and applied to different input data;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When a kernel is launched in parallel, multiple instances of that operation are executed simultaneously.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38537" y="5000942"/>
            <a:ext cx="5114925" cy="14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78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Different Kernel Forms in DPC++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Basic Data Parallel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The first kernel form is used for </a:t>
            </a:r>
            <a:r>
              <a:rPr lang="en-US" b="1" dirty="0">
                <a:solidFill>
                  <a:srgbClr val="0070C0"/>
                </a:solidFill>
              </a:rPr>
              <a:t>basic</a:t>
            </a:r>
            <a:r>
              <a:rPr lang="en-US" dirty="0">
                <a:solidFill>
                  <a:srgbClr val="0070C0"/>
                </a:solidFill>
              </a:rPr>
              <a:t> data parallel kernels.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ND-range (N-dimensional range)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The second kernel form extends basic kernels to provide access to low-level performance-tuning features. This second form is known as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Hierarchical Data Parallel Kernels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The third form is referred to as hierarchical data parallel, referring to the hierarchy of the nested kernel constructs that appear in source code.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14285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Basic Data Parallel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most basic form of parallel kernel in DPC++ is appropriate for operations that can be applied to every piece of data completely independently and in any order (embarrassingly parallel). </a:t>
            </a:r>
          </a:p>
          <a:p>
            <a:r>
              <a:rPr lang="en-US" dirty="0">
                <a:solidFill>
                  <a:srgbClr val="0070C0"/>
                </a:solidFill>
              </a:rPr>
              <a:t>Basic data parallel kernels are expressed using the </a:t>
            </a:r>
            <a:r>
              <a:rPr lang="en-US" b="1" dirty="0" err="1">
                <a:solidFill>
                  <a:srgbClr val="0070C0"/>
                </a:solidFill>
              </a:rPr>
              <a:t>parallel_for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function, which is a member of the handler class and can only be called at command-group scope.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/>
          <p:cNvSpPr txBox="1"/>
          <p:nvPr/>
        </p:nvSpPr>
        <p:spPr>
          <a:xfrm>
            <a:off x="838200" y="4694839"/>
            <a:ext cx="5200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function only takes two arguments: the first is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range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specifying the number of items to launch in each dimension; and the second is a kernel function to be executed for each index in the range. The kernel can take either 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or 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item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as its argument. 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112510" y="4967042"/>
            <a:ext cx="5241290" cy="12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6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ND-Range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830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The key difference is that each program instance can query its position within the groups that contain it, and can access additional functionality specific to each type of group.</a:t>
            </a:r>
          </a:p>
          <a:p>
            <a:r>
              <a:rPr lang="en-US" dirty="0">
                <a:solidFill>
                  <a:srgbClr val="0070C0"/>
                </a:solidFill>
              </a:rPr>
              <a:t>The execution range of an ND-range kernel is divided into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work-groups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sub-groups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work-items (as shown below). 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/>
          <p:cNvSpPr txBox="1"/>
          <p:nvPr/>
        </p:nvSpPr>
        <p:spPr>
          <a:xfrm flipH="1">
            <a:off x="1455419" y="4724051"/>
            <a:ext cx="41071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ND-range represents the total execution range, which is divided into work-groups of uniform size. Each work-group can be further divided by the implementation into sub-groups.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410200" y="3790950"/>
            <a:ext cx="6629400" cy="26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4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Implements the matrix multiplication kernel using the ND-range parallel kernel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771525" y="1568874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90526" y="2894437"/>
            <a:ext cx="4867274" cy="31527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705474" y="3601509"/>
            <a:ext cx="5943600" cy="17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Hierarchical Data Parallel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Hierarchical data parallel kernels offer an experimental alternative syntax for expressing kernels in terms of work-groups and work-items, where each level of the hierarchy is programmed using a nested invocation of the </a:t>
            </a:r>
            <a:r>
              <a:rPr lang="en-US" dirty="0" err="1">
                <a:solidFill>
                  <a:srgbClr val="0070C0"/>
                </a:solidFill>
              </a:rPr>
              <a:t>parallel_for</a:t>
            </a:r>
            <a:r>
              <a:rPr lang="en-US" dirty="0">
                <a:solidFill>
                  <a:srgbClr val="0070C0"/>
                </a:solidFill>
              </a:rPr>
              <a:t> function.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In hierarchical kernels, the </a:t>
            </a:r>
            <a:r>
              <a:rPr lang="en-US" dirty="0" err="1">
                <a:solidFill>
                  <a:srgbClr val="0070C0"/>
                </a:solidFill>
              </a:rPr>
              <a:t>parallel_for</a:t>
            </a:r>
            <a:r>
              <a:rPr lang="en-US" dirty="0">
                <a:solidFill>
                  <a:srgbClr val="0070C0"/>
                </a:solidFill>
              </a:rPr>
              <a:t> function is replaced by the </a:t>
            </a:r>
            <a:r>
              <a:rPr lang="en-US" dirty="0" err="1">
                <a:solidFill>
                  <a:srgbClr val="0070C0"/>
                </a:solidFill>
              </a:rPr>
              <a:t>parallel_for_work_group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parallel_for_work_item</a:t>
            </a:r>
            <a:r>
              <a:rPr lang="en-US" dirty="0">
                <a:solidFill>
                  <a:srgbClr val="0070C0"/>
                </a:solidFill>
              </a:rPr>
              <a:t> functions, which correspond to work-group and work-item parallelism respectively.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At the time of writing, there is no access to sub-groups within hierarchical kernels.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92240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2019299"/>
            <a:ext cx="916199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Parallel C++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A high-level language designed for data parallel programming productivity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 extension of C++, incorporating SYCL and other new features. </a:t>
            </a:r>
            <a:endParaRPr lang="en-US" sz="36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Data Parallel C++ (DPC++)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46" y="3707449"/>
            <a:ext cx="2569307" cy="23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9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Choosing a kernel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675" y="161607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750" y="1616075"/>
            <a:ext cx="8967787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5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Simple Vector addition using DPC++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86" y="1613451"/>
            <a:ext cx="8574230" cy="52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9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Step 1 in a DPC++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018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1) </a:t>
            </a:r>
            <a:r>
              <a:rPr lang="en-US" sz="2000" dirty="0">
                <a:solidFill>
                  <a:srgbClr val="0070C0"/>
                </a:solidFill>
              </a:rPr>
              <a:t>Create a </a:t>
            </a:r>
            <a:r>
              <a:rPr lang="en-US" sz="2000" b="1" dirty="0">
                <a:solidFill>
                  <a:srgbClr val="0070C0"/>
                </a:solidFill>
              </a:rPr>
              <a:t>device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queue</a:t>
            </a:r>
            <a:r>
              <a:rPr lang="en-US" sz="2000" dirty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Offload computation to a </a:t>
            </a:r>
            <a:r>
              <a:rPr lang="en-US" sz="1800" b="1" dirty="0">
                <a:solidFill>
                  <a:srgbClr val="0070C0"/>
                </a:solidFill>
              </a:rPr>
              <a:t>device</a:t>
            </a:r>
            <a:r>
              <a:rPr lang="en-US" sz="1800" dirty="0">
                <a:solidFill>
                  <a:srgbClr val="0070C0"/>
                </a:solidFill>
              </a:rPr>
              <a:t> by submitting tasks to a queue.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The programmer can choose CPU, GPU, FPGA, and other devices through the </a:t>
            </a:r>
            <a:r>
              <a:rPr lang="en-US" sz="1600" b="1" dirty="0">
                <a:solidFill>
                  <a:srgbClr val="0070C0"/>
                </a:solidFill>
              </a:rPr>
              <a:t>selector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Default q </a:t>
            </a:r>
          </a:p>
          <a:p>
            <a:pPr lvl="2"/>
            <a:r>
              <a:rPr lang="en-US" sz="1600" dirty="0">
                <a:solidFill>
                  <a:srgbClr val="0070C0"/>
                </a:solidFill>
              </a:rPr>
              <a:t>Means DPC++ runtime selects the most capable device available at runtime by using the default selector.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01" y="3325049"/>
            <a:ext cx="5775965" cy="353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90" y="4330037"/>
            <a:ext cx="1343025" cy="409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6842" y="3487003"/>
            <a:ext cx="5361492" cy="43838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20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Step 2 in a DPC++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2" y="15345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2) </a:t>
            </a:r>
            <a:r>
              <a:rPr lang="en-US" sz="2000" dirty="0">
                <a:solidFill>
                  <a:srgbClr val="0070C0"/>
                </a:solidFill>
              </a:rPr>
              <a:t>Create </a:t>
            </a:r>
            <a:r>
              <a:rPr lang="en-US" sz="2000" b="1" dirty="0">
                <a:solidFill>
                  <a:srgbClr val="0070C0"/>
                </a:solidFill>
              </a:rPr>
              <a:t>buffers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Device and host can either share physical </a:t>
            </a:r>
            <a:r>
              <a:rPr lang="en-US" sz="1800" b="1" dirty="0">
                <a:solidFill>
                  <a:srgbClr val="0070C0"/>
                </a:solidFill>
              </a:rPr>
              <a:t>memory</a:t>
            </a:r>
            <a:r>
              <a:rPr lang="en-US" sz="1800" dirty="0">
                <a:solidFill>
                  <a:srgbClr val="0070C0"/>
                </a:solidFill>
              </a:rPr>
              <a:t> or have distinct memories.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If memories are distinct, offloading computation requires </a:t>
            </a:r>
            <a:r>
              <a:rPr lang="en-US" sz="1800" b="1" dirty="0">
                <a:solidFill>
                  <a:srgbClr val="0070C0"/>
                </a:solidFill>
              </a:rPr>
              <a:t>copying data between host and device</a:t>
            </a:r>
            <a:r>
              <a:rPr lang="en-US" sz="1800" dirty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By creating </a:t>
            </a:r>
            <a:r>
              <a:rPr lang="en-US" sz="1800" b="1" dirty="0">
                <a:solidFill>
                  <a:srgbClr val="0070C0"/>
                </a:solidFill>
              </a:rPr>
              <a:t>Buffers and </a:t>
            </a:r>
            <a:r>
              <a:rPr lang="en-US" sz="1800" b="1" dirty="0" err="1">
                <a:solidFill>
                  <a:srgbClr val="0070C0"/>
                </a:solidFill>
              </a:rPr>
              <a:t>Accessors</a:t>
            </a:r>
            <a:r>
              <a:rPr lang="en-US" sz="1800" dirty="0">
                <a:solidFill>
                  <a:srgbClr val="0070C0"/>
                </a:solidFill>
              </a:rPr>
              <a:t>, DPC++ ensures that the data is available to host and device without any programmer effort. </a:t>
            </a:r>
          </a:p>
          <a:p>
            <a:pPr marL="857250" lvl="2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DPC++ also allows the programmer explicit control over data movement when it is necessary to achieve best </a:t>
            </a:r>
            <a:r>
              <a:rPr lang="en-US" sz="1600" dirty="0" err="1">
                <a:solidFill>
                  <a:srgbClr val="0070C0"/>
                </a:solidFill>
              </a:rPr>
              <a:t>peformance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968" y="3438441"/>
            <a:ext cx="5590582" cy="3419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00" y="4673074"/>
            <a:ext cx="4540609" cy="808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4696" y="4012296"/>
            <a:ext cx="5361492" cy="66077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2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Step 3 &amp; 4 in a DPC++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11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3)</a:t>
            </a:r>
            <a:r>
              <a:rPr lang="en-US" sz="2400" dirty="0">
                <a:solidFill>
                  <a:srgbClr val="0070C0"/>
                </a:solidFill>
              </a:rPr>
              <a:t>Submit a command for (asynchronous) execution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4) </a:t>
            </a:r>
            <a:r>
              <a:rPr lang="en-US" sz="2400" dirty="0">
                <a:solidFill>
                  <a:srgbClr val="0070C0"/>
                </a:solidFill>
              </a:rPr>
              <a:t>Create buffer </a:t>
            </a:r>
            <a:r>
              <a:rPr lang="en-US" sz="2400" dirty="0" err="1">
                <a:solidFill>
                  <a:srgbClr val="0070C0"/>
                </a:solidFill>
              </a:rPr>
              <a:t>accessor</a:t>
            </a:r>
            <a:r>
              <a:rPr lang="en-US" sz="2400" dirty="0">
                <a:solidFill>
                  <a:srgbClr val="0070C0"/>
                </a:solidFill>
              </a:rPr>
              <a:t> to access buffer data on the device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80" y="2239311"/>
            <a:ext cx="3333620" cy="355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57" y="4060411"/>
            <a:ext cx="5891917" cy="83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456" y="3280083"/>
            <a:ext cx="5768041" cy="35281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32380" y="4445540"/>
            <a:ext cx="5361492" cy="28052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5595" y="4738059"/>
            <a:ext cx="5361492" cy="61215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Step 5 in a DPC++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464" y="15143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5) Define a </a:t>
            </a:r>
            <a:r>
              <a:rPr lang="en-US" sz="2400" b="1" dirty="0">
                <a:solidFill>
                  <a:srgbClr val="0070C0"/>
                </a:solidFill>
              </a:rPr>
              <a:t>kernel</a:t>
            </a:r>
            <a:r>
              <a:rPr lang="en-US" sz="2400" dirty="0">
                <a:solidFill>
                  <a:srgbClr val="0070C0"/>
                </a:solidFill>
              </a:rPr>
              <a:t>, which is applied to every point in an index space.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In simple programs: the index space maps directly to the elements of the array.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The kernel is encapsulated in a </a:t>
            </a:r>
            <a:r>
              <a:rPr lang="en-US" sz="2000" b="1" dirty="0">
                <a:solidFill>
                  <a:srgbClr val="0070C0"/>
                </a:solidFill>
              </a:rPr>
              <a:t>C++ lambda function</a:t>
            </a:r>
            <a:r>
              <a:rPr lang="en-US" sz="2000" dirty="0">
                <a:solidFill>
                  <a:srgbClr val="0070C0"/>
                </a:solidFill>
              </a:rPr>
              <a:t>. 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The lambda function is passed a point in the index space as an array of coordinates. </a:t>
            </a:r>
          </a:p>
          <a:p>
            <a:pPr lvl="2"/>
            <a:r>
              <a:rPr lang="en-US" sz="1800" dirty="0">
                <a:solidFill>
                  <a:srgbClr val="0070C0"/>
                </a:solidFill>
              </a:rPr>
              <a:t>The </a:t>
            </a:r>
            <a:r>
              <a:rPr lang="en-US" sz="1800" b="1" dirty="0" err="1">
                <a:solidFill>
                  <a:srgbClr val="0070C0"/>
                </a:solidFill>
              </a:rPr>
              <a:t>parallel_for</a:t>
            </a:r>
            <a:r>
              <a:rPr lang="en-US" sz="1800" dirty="0">
                <a:solidFill>
                  <a:srgbClr val="0070C0"/>
                </a:solidFill>
              </a:rPr>
              <a:t> in the below program applies the lambda to the index space. The index space is defined in the first argument of the </a:t>
            </a:r>
            <a:r>
              <a:rPr lang="en-US" sz="1800" dirty="0" err="1">
                <a:solidFill>
                  <a:srgbClr val="0070C0"/>
                </a:solidFill>
              </a:rPr>
              <a:t>parallel_for</a:t>
            </a:r>
            <a:r>
              <a:rPr lang="en-US" sz="1800" dirty="0">
                <a:solidFill>
                  <a:srgbClr val="0070C0"/>
                </a:solidFill>
              </a:rPr>
              <a:t> as a 1 dimensional </a:t>
            </a:r>
            <a:r>
              <a:rPr lang="en-US" sz="1800" b="1" dirty="0">
                <a:solidFill>
                  <a:srgbClr val="0070C0"/>
                </a:solidFill>
              </a:rPr>
              <a:t>range from 0 to N-1</a:t>
            </a:r>
            <a:r>
              <a:rPr lang="en-US" sz="1800" dirty="0">
                <a:solidFill>
                  <a:srgbClr val="0070C0"/>
                </a:solidFill>
              </a:rPr>
              <a:t>.</a:t>
            </a:r>
          </a:p>
          <a:p>
            <a:pPr lvl="2"/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09" y="3487003"/>
            <a:ext cx="5333749" cy="326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83" y="4830452"/>
            <a:ext cx="4463819" cy="2877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77455" y="5408921"/>
            <a:ext cx="4667534" cy="28350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6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Step 6 in a DPC++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6) Write a kernel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Kernel invocation are executed in parallel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Kernel is invoked for each element of the range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Kernel invocation has access to the invocation id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66" y="3375753"/>
            <a:ext cx="5510835" cy="3370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176" y="4444241"/>
            <a:ext cx="2943225" cy="34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26309" y="5564810"/>
            <a:ext cx="5361492" cy="7470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0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endParaRPr lang="en-US" sz="4400" b="1" dirty="0">
              <a:solidFill>
                <a:srgbClr val="2F5496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sz="4400" b="1" dirty="0">
              <a:solidFill>
                <a:srgbClr val="2F5496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4400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88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Approach for parallel programming: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parallel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Data is operated on in parallel by a collection of processing elements.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Each processing element is hardware capable of some computation on the data. </a:t>
            </a:r>
          </a:p>
          <a:p>
            <a:pPr lvl="4"/>
            <a:r>
              <a:rPr lang="en-US" dirty="0">
                <a:solidFill>
                  <a:srgbClr val="0070C0"/>
                </a:solidFill>
              </a:rPr>
              <a:t>Processing elements may exist on a single device, or many devices in computer systems.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Specify code to work on data in the form of a kernel. 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What operations (written as a kernel) should apply to every data element. </a:t>
            </a:r>
          </a:p>
          <a:p>
            <a:pPr lvl="4"/>
            <a:r>
              <a:rPr lang="en-US" dirty="0">
                <a:solidFill>
                  <a:srgbClr val="0070C0"/>
                </a:solidFill>
              </a:rPr>
              <a:t>Best on regular data structures like arrays and matrices.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Task parallel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Specify a distribution of code among processing elements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Work to have the data travel to the computations as dictated by the code. </a:t>
            </a: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What is Data-Parallel Programming?</a:t>
            </a:r>
            <a:br>
              <a:rPr lang="en-US" dirty="0"/>
            </a:b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/>
          <p:cNvSpPr txBox="1"/>
          <p:nvPr/>
        </p:nvSpPr>
        <p:spPr>
          <a:xfrm>
            <a:off x="1127760" y="5765968"/>
            <a:ext cx="9044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The features of DPC++ supports both parallel programming styles. </a:t>
            </a:r>
          </a:p>
          <a:p>
            <a:pPr lvl="2"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You can use elements of both data-parallel and task-parallel programming</a:t>
            </a:r>
          </a:p>
        </p:txBody>
      </p:sp>
    </p:spTree>
    <p:extLst>
      <p:ext uri="{BB962C8B-B14F-4D97-AF65-F5344CB8AC3E}">
        <p14:creationId xmlns:p14="http://schemas.microsoft.com/office/powerpoint/2010/main" val="795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What are Heterogeneous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508" y="1690688"/>
            <a:ext cx="10515600" cy="45523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70C0"/>
                </a:solidFill>
              </a:rPr>
              <a:t>Any system which contains multiple types of computational devices.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CPU (Central Processing Unit, often simply called a processor)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For general purpose code including scalar and decision making (frequently branching) code, and often have built in accelerators for vectors.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GPU (Graphics Processing Unit)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Accelerate vectors, and the closely related tensors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FPGAs (Field Programmable Gate Arrays)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Suited to accelerate spatial problems, including problems expressed in terms of flow graphs or pipelines.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ASICs (Application Specific Integrated Circuits)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Suited to accelerate spatial problems, including problems expressed in terms of flow graphs or pipelines.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DSPs (Digital Signal Processors)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Accelerate specific mathematical operations with low latency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AI chips (graph, neuromorphic, etc.)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Accelerate matrix operations, although some may accelerate graphs as well</a:t>
            </a:r>
          </a:p>
          <a:p>
            <a:pPr lvl="1">
              <a:lnSpc>
                <a:spcPct val="100000"/>
              </a:lnSpc>
            </a:pPr>
            <a:endParaRPr lang="en-US" sz="2000" dirty="0">
              <a:solidFill>
                <a:srgbClr val="0070C0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2753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Challenge of Heterogeneous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 Multiple types of devices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Different architectures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Different characteristics</a:t>
            </a:r>
          </a:p>
          <a:p>
            <a:pPr lvl="3"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Different programming and optimization needs for each device. </a:t>
            </a:r>
          </a:p>
          <a:p>
            <a:pPr lvl="4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This creates a number of challenges</a:t>
            </a: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/>
          <p:cNvSpPr txBox="1"/>
          <p:nvPr/>
        </p:nvSpPr>
        <p:spPr>
          <a:xfrm flipH="1">
            <a:off x="3466124" y="2486874"/>
            <a:ext cx="8370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0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Solve these challenges being the motivation behind DPC++.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454400" y="4368799"/>
            <a:ext cx="4196862" cy="2360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5139" y="3999467"/>
            <a:ext cx="551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Utilizes a taxonomy of Scalar, Vector, Matrix, and Spatial</a:t>
            </a:r>
          </a:p>
        </p:txBody>
      </p:sp>
    </p:spTree>
    <p:extLst>
      <p:ext uri="{BB962C8B-B14F-4D97-AF65-F5344CB8AC3E}">
        <p14:creationId xmlns:p14="http://schemas.microsoft.com/office/powerpoint/2010/main" val="13322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Platform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The platform model specifies a host that coordinates and controls the compute work that is performed on the devices.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 device is an accelerator, presumably with specialized capabilities.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There is always a device corresponding to the host (the host device).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The choice of the devices on which to run device code is under program control.</a:t>
            </a:r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/>
          <p:cNvSpPr txBox="1"/>
          <p:nvPr/>
        </p:nvSpPr>
        <p:spPr>
          <a:xfrm>
            <a:off x="1570892" y="5259753"/>
            <a:ext cx="9167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Coding in DPC++ or SYCL has a “single source” property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The host code and device code can exist within the same source file. </a:t>
            </a:r>
          </a:p>
        </p:txBody>
      </p:sp>
    </p:spTree>
    <p:extLst>
      <p:ext uri="{BB962C8B-B14F-4D97-AF65-F5344CB8AC3E}">
        <p14:creationId xmlns:p14="http://schemas.microsoft.com/office/powerpoint/2010/main" val="42046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9562"/>
            <a:ext cx="5775569" cy="5015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5539" y="3077964"/>
            <a:ext cx="3821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Single source allows host and device code to be easily considered, and also optimized, together by a compiler</a:t>
            </a:r>
          </a:p>
        </p:txBody>
      </p:sp>
    </p:spTree>
    <p:extLst>
      <p:ext uri="{BB962C8B-B14F-4D97-AF65-F5344CB8AC3E}">
        <p14:creationId xmlns:p14="http://schemas.microsoft.com/office/powerpoint/2010/main" val="21482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2640</Words>
  <Application>Microsoft Office PowerPoint</Application>
  <PresentationFormat>Widescreen</PresentationFormat>
  <Paragraphs>281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Introduction</vt:lpstr>
      <vt:lpstr>Data Parallel C++ (DPC++)</vt:lpstr>
      <vt:lpstr>What is Data-Parallel Programming? </vt:lpstr>
      <vt:lpstr>What are Heterogeneous Systems?</vt:lpstr>
      <vt:lpstr>Challenge of Heterogeneous Systems</vt:lpstr>
      <vt:lpstr>Platform Model</vt:lpstr>
      <vt:lpstr>Example</vt:lpstr>
      <vt:lpstr>CPU VS CPU+Devices</vt:lpstr>
      <vt:lpstr>Where Code Executes? </vt:lpstr>
      <vt:lpstr>Where Code Executes?</vt:lpstr>
      <vt:lpstr>Choosing a device on which to execute</vt:lpstr>
      <vt:lpstr>Queue</vt:lpstr>
      <vt:lpstr>Device Selector Class</vt:lpstr>
      <vt:lpstr>Example Code</vt:lpstr>
      <vt:lpstr>Multiple Queues </vt:lpstr>
      <vt:lpstr>Execution Model</vt:lpstr>
      <vt:lpstr>Device dispatch and memory copy mechanisms</vt:lpstr>
      <vt:lpstr>Example</vt:lpstr>
      <vt:lpstr>Data Management</vt:lpstr>
      <vt:lpstr>Data Management</vt:lpstr>
      <vt:lpstr>Managing Multiple Memories</vt:lpstr>
      <vt:lpstr>Managing Memories in DPC++</vt:lpstr>
      <vt:lpstr>Buffers</vt:lpstr>
      <vt:lpstr>Buffers</vt:lpstr>
      <vt:lpstr>Example</vt:lpstr>
      <vt:lpstr>Ordering the Uses of Data</vt:lpstr>
      <vt:lpstr>Example of depends_on() </vt:lpstr>
      <vt:lpstr>Implicit dependences</vt:lpstr>
      <vt:lpstr>Example</vt:lpstr>
      <vt:lpstr>Expressing Parallelism</vt:lpstr>
      <vt:lpstr>Parallelism within Kernels</vt:lpstr>
      <vt:lpstr>Different Kernel Forms in DPC++</vt:lpstr>
      <vt:lpstr>Basic Data Parallel Kernels</vt:lpstr>
      <vt:lpstr>ND-Range Kernels</vt:lpstr>
      <vt:lpstr>Example</vt:lpstr>
      <vt:lpstr>Hierarchical Data Parallel Kernels</vt:lpstr>
      <vt:lpstr>Example</vt:lpstr>
      <vt:lpstr>Choosing a kernel form</vt:lpstr>
      <vt:lpstr>Simple Vector addition using DPC++</vt:lpstr>
      <vt:lpstr>Step 1 in a DPC++ Program</vt:lpstr>
      <vt:lpstr>Step 2 in a DPC++ Program</vt:lpstr>
      <vt:lpstr>Step 3 &amp; 4 in a DPC++ Program</vt:lpstr>
      <vt:lpstr>Step 5 in a DPC++ Program</vt:lpstr>
      <vt:lpstr>Step 6 in a DPC++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Najme</dc:creator>
  <cp:lastModifiedBy>Najme</cp:lastModifiedBy>
  <cp:revision>28</cp:revision>
  <dcterms:created xsi:type="dcterms:W3CDTF">2020-06-17T18:55:46Z</dcterms:created>
  <dcterms:modified xsi:type="dcterms:W3CDTF">2020-07-30T17:38:51Z</dcterms:modified>
</cp:coreProperties>
</file>